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2EABE0-4105-4073-908E-1CB78D8FBEC8}">
  <a:tblStyle styleId="{2A2EABE0-4105-4073-908E-1CB78D8FBE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GQP Project Proposal in collaboration with Basis Technology, a company that for over 20 years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provide analytics enabling businesses and governments to tackle some of their toughest problems. Among the projects include 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erifying identity, understanding customers, anticipating world events, uncovering crime.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7530cfc4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c7530cfc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85a790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85a790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a85a7900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a85a7900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d6fdc94c4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d6fdc94c4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a85a790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a85a790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c7530cfc4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c7530cfc4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c7530cfc4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c7530cfc4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a85a79002_9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a85a79002_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d6fdc94c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d6fdc94c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c7530cfc4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c7530cfc4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c7530cfc4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c7530cfc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a85a79002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a85a79002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a85a7900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a85a7900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cb013c35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cb013c35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a85a79002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a85a79002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Unstructured data is hard to decipher so they aim to extract </a:t>
            </a:r>
            <a:r>
              <a:rPr lang="en"/>
              <a:t>meaningful</a:t>
            </a:r>
            <a:r>
              <a:rPr lang="en"/>
              <a:t> insight from 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cb013c3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cb013c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a85a79002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a85a79002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parts to entity linking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identify the named </a:t>
            </a:r>
            <a:r>
              <a:rPr lang="en"/>
              <a:t>entity</a:t>
            </a:r>
            <a:r>
              <a:rPr lang="en"/>
              <a:t> mention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linking to database- whether the entity exists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NE to k database for ambiguous entities (entities have same name different people/place)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a85a7900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a85a7900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labelling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machine learning project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c7530cfc4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c7530cfc4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a85a790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a85a790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README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d6fdc94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d6fdc94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README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2" showMasterSp="0" type="title">
  <p:cSld name="TITLE">
    <p:bg>
      <p:bgPr>
        <a:solidFill>
          <a:srgbClr val="AB192D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0352" y="739875"/>
            <a:ext cx="2057401" cy="66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457200" y="1714500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  <a:defRPr b="1"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57200" y="3028950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4648" y="2235708"/>
            <a:ext cx="2969528" cy="290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457200" y="57150"/>
            <a:ext cx="830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392782" y="1143000"/>
            <a:ext cx="5294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83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indent="-355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443917" y="1143000"/>
            <a:ext cx="2673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" name="Google Shape;62;p11"/>
          <p:cNvCxnSpPr/>
          <p:nvPr/>
        </p:nvCxnSpPr>
        <p:spPr>
          <a:xfrm rot="5400000">
            <a:off x="1835404" y="2685895"/>
            <a:ext cx="2857500" cy="1500"/>
          </a:xfrm>
          <a:prstGeom prst="straightConnector1">
            <a:avLst/>
          </a:prstGeom>
          <a:noFill/>
          <a:ln cap="flat" cmpd="sng" w="1587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Caption">
  <p:cSld name="Photo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2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/>
          <p:nvPr>
            <p:ph idx="2" type="pic"/>
          </p:nvPr>
        </p:nvSpPr>
        <p:spPr>
          <a:xfrm>
            <a:off x="457200" y="1143000"/>
            <a:ext cx="58674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6553200" y="1143000"/>
            <a:ext cx="2133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Red" showMasterSp="0">
  <p:cSld name="BlankRed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2225" y="1075135"/>
            <a:ext cx="3014663" cy="299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5590" y="2236414"/>
            <a:ext cx="2968808" cy="290708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ctrTitle"/>
          </p:nvPr>
        </p:nvSpPr>
        <p:spPr>
          <a:xfrm>
            <a:off x="457200" y="1714500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57200" y="3031236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742950"/>
            <a:ext cx="2057400" cy="66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5590" y="2236414"/>
            <a:ext cx="2968808" cy="290708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/>
          <p:nvPr/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62000" y="1085850"/>
            <a:ext cx="6858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762000" y="234315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7620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482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762000" y="1122552"/>
            <a:ext cx="3657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762000" y="1662300"/>
            <a:ext cx="3657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4648200" y="1122552"/>
            <a:ext cx="3657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4" type="body"/>
          </p:nvPr>
        </p:nvSpPr>
        <p:spPr>
          <a:xfrm>
            <a:off x="4648200" y="1662300"/>
            <a:ext cx="3657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0" y="4793742"/>
            <a:ext cx="45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i="0" sz="3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57200" y="926225"/>
            <a:ext cx="86868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5486400" y="4800600"/>
            <a:ext cx="335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/>
          </a:p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basistech.com/about/" TargetMode="External"/><Relationship Id="rId10" Type="http://schemas.openxmlformats.org/officeDocument/2006/relationships/hyperlink" Target="https://github.com/izuna385/Entity-Linking-Recent-Trends" TargetMode="External"/><Relationship Id="rId12" Type="http://schemas.openxmlformats.org/officeDocument/2006/relationships/hyperlink" Target="https://github.com/dalab/deep-e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808.07699.pdf" TargetMode="External"/><Relationship Id="rId4" Type="http://schemas.openxmlformats.org/officeDocument/2006/relationships/hyperlink" Target="https://arxiv.org/pdf/1802.01021.pdf" TargetMode="External"/><Relationship Id="rId9" Type="http://schemas.openxmlformats.org/officeDocument/2006/relationships/hyperlink" Target="https://github.com/openai/deeptype" TargetMode="External"/><Relationship Id="rId5" Type="http://schemas.openxmlformats.org/officeDocument/2006/relationships/hyperlink" Target="https://arxiv.org/pdf/1804.10637.pdf" TargetMode="External"/><Relationship Id="rId6" Type="http://schemas.openxmlformats.org/officeDocument/2006/relationships/hyperlink" Target="https://arxiv.org/pdf/2001.01447.pdf" TargetMode="External"/><Relationship Id="rId7" Type="http://schemas.openxmlformats.org/officeDocument/2006/relationships/hyperlink" Target="http://nlpprogress.com/english/entity_linking.html" TargetMode="External"/><Relationship Id="rId8" Type="http://schemas.openxmlformats.org/officeDocument/2006/relationships/hyperlink" Target="https://github.com/dalab/end2end_neural_e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ry.rosett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mailto:jyu5@wpi.edu" TargetMode="External"/><Relationship Id="rId10" Type="http://schemas.openxmlformats.org/officeDocument/2006/relationships/hyperlink" Target="mailto:kagrawal@wpi.edu" TargetMode="External"/><Relationship Id="rId13" Type="http://schemas.openxmlformats.org/officeDocument/2006/relationships/hyperlink" Target="mailto:mhuang3@wpi.edu" TargetMode="External"/><Relationship Id="rId12" Type="http://schemas.openxmlformats.org/officeDocument/2006/relationships/hyperlink" Target="mailto:sjoshi2@wpi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9" Type="http://schemas.openxmlformats.org/officeDocument/2006/relationships/hyperlink" Target="mailto:vanand@wpi.edu" TargetMode="External"/><Relationship Id="rId15" Type="http://schemas.openxmlformats.org/officeDocument/2006/relationships/hyperlink" Target="mailto:gil@basistech.com" TargetMode="External"/><Relationship Id="rId14" Type="http://schemas.openxmlformats.org/officeDocument/2006/relationships/hyperlink" Target="mailto:xhe4@wpi.edu" TargetMode="External"/><Relationship Id="rId16" Type="http://schemas.openxmlformats.org/officeDocument/2006/relationships/hyperlink" Target="mailto:kfir@basistech.com" TargetMode="External"/><Relationship Id="rId5" Type="http://schemas.openxmlformats.org/officeDocument/2006/relationships/image" Target="../media/image16.jpg"/><Relationship Id="rId6" Type="http://schemas.openxmlformats.org/officeDocument/2006/relationships/image" Target="../media/image15.jpg"/><Relationship Id="rId7" Type="http://schemas.openxmlformats.org/officeDocument/2006/relationships/image" Target="../media/image18.png"/><Relationship Id="rId8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457200" y="1714500"/>
            <a:ext cx="6858000" cy="114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GQP Project Proposal</a:t>
            </a:r>
            <a:endParaRPr/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457200" y="3028950"/>
            <a:ext cx="6858000" cy="7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WPI - Basis Technology</a:t>
            </a:r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457200" y="3858650"/>
            <a:ext cx="7359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Jing Yu, Kratika Agrawal, Soumya Joshi, Xinlu He, Vandana Anand, Min Huang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Methodology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Implementing and Comparing 3 models parallelly</a:t>
            </a:r>
            <a:endParaRPr/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End-to-End Entity Linking (LSTM, FFNN)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Deep Type (Neural Type System)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Latent Relations</a:t>
            </a: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 Model </a:t>
            </a: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(Neural Multi-relational models)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Methodology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457200" y="1055650"/>
            <a:ext cx="8229600" cy="37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Entity linking can be split into two classes of approaches: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Calibri"/>
              <a:buChar char="─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End-to-End :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processing a piece of text to </a:t>
            </a: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extract the entities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(i.e. Named Entity Recognition) and then </a:t>
            </a: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disambiguate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these extracted entities to the correct entry in a given knowledge base (e.g. Wikidata, DBpedia, YAGO).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▪"/>
            </a:pPr>
            <a:r>
              <a:rPr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End-to-End Entity Linking model</a:t>
            </a:r>
            <a:endParaRPr sz="1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─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Disambiguation-Only: directly takes gold standard named entities as input and </a:t>
            </a: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only disambiguates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them to the correct entry in a given knowledge base.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▪"/>
            </a:pPr>
            <a:r>
              <a:rPr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DeepType model, Latent relations model</a:t>
            </a:r>
            <a:endParaRPr sz="1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disambiguation(ED)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1055650"/>
            <a:ext cx="8229600" cy="37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he task of linking mentions of </a:t>
            </a:r>
            <a:r>
              <a:rPr b="1" lang="en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ambiguous entities</a:t>
            </a:r>
            <a:r>
              <a:rPr lang="en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their referent entities in a knowledge base such as Wikipedia/Wikidata.</a:t>
            </a:r>
            <a:endParaRPr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“Charles Abbot researched the Solar constant, which let him to invent solar cooker”</a:t>
            </a:r>
            <a:endParaRPr b="1"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944325" y="2129750"/>
            <a:ext cx="76017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Charles Abbot, 1st Baron Colchester (1757–1829), British statesman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Charles Abbot, 2nd Baron Colchester (1798–1867), British politician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Charles Greeley Abbot (1872–1973), American astrophysicist and astronomer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Charles Abbot (botanist) (1761–1817), British botanist and entomologist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Charles S. Abbot (born 1945), American admiral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Charles Wheaton Abbot Jr. (1860–1923), American military officer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1446600" y="2692300"/>
            <a:ext cx="6680400" cy="21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disambiguation(ED)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457200" y="1055650"/>
            <a:ext cx="8229600" cy="37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Features:</a:t>
            </a:r>
            <a:endParaRPr sz="14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Context- Independent Features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11150" lvl="1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LinkCount: </a:t>
            </a:r>
            <a:r>
              <a:rPr lang="en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numbers of mentions linking to entities #(m-&gt;e) </a:t>
            </a:r>
            <a:r>
              <a:rPr lang="en" sz="1500">
                <a:solidFill>
                  <a:srgbClr val="FF99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(DeepType Model)</a:t>
            </a:r>
            <a:endParaRPr sz="1500">
              <a:solidFill>
                <a:srgbClr val="FF99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1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Entity Attributes: Type, Popularity</a:t>
            </a:r>
            <a:endParaRPr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Context- Dependent Features</a:t>
            </a:r>
            <a:endParaRPr sz="13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1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Textual Context</a:t>
            </a:r>
            <a:endParaRPr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1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Coherence Between Entities </a:t>
            </a:r>
            <a:r>
              <a:rPr lang="en" sz="1500">
                <a:solidFill>
                  <a:srgbClr val="FF99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(Latent relations model)</a:t>
            </a:r>
            <a:endParaRPr sz="2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                                   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 and Methods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457200" y="1055650"/>
            <a:ext cx="8229600" cy="37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End-to-End Entity Linking model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Combine the Mention Detection and Entity Disambiguation in one model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Consider both local score and global score, according to which to decide the final entity  candidate.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DeepType Model</a:t>
            </a:r>
            <a:endParaRPr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Builds the Type System for each Mention in the text document. Eg. Washington {Person, Place}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Classify to find the best Type System.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Use the identified Type to disambiguate among Entities.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Latent relations Model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Apply representation algorithm to extract feature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Innovatively take into account latent relations between entities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                                   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Outcomes, Results, Deliverables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Pros and cons of each methodology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Evaluation (F1 scores) for each methodology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Experimenting and implementing novel ideas based on the three algorithms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Reporting and evaluating the performance of neural networks on entity linking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Suggestions on future work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Materials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564150" y="1031850"/>
            <a:ext cx="8781600" cy="428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[1] End-to-End Neural Entity Linking,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https://arxiv.org/pdf/1808.07699.pdf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[2] DeepType: Multilingual Entity Linking by Neural Type System Evolution,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https://arxiv.org/pdf/1802.01021.pdf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[3] Latent Entity Modelling 1: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https://arxiv.org/pdf/1804.10637.pdf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[4] Latent Entity Modelling 2: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https://arxiv.org/pdf/2001.01447.pdf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[5] Repository to track the progress in Natural Language Processing (NLP),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http://nlpprogress.com/english/entity_linking.html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[6] End to End Github Link: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https://github.com/dalab/end2end_neural_el</a:t>
            </a:r>
            <a:endParaRPr sz="1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[7] Deeptype Github Link: </a:t>
            </a:r>
            <a:r>
              <a:rPr lang="en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https://github.com/openai/deeptype</a:t>
            </a:r>
            <a:r>
              <a:rPr lang="en"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[8] Latent Github Link: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https://github.com/izuna385/Entity-Linking-Recent-Trends</a:t>
            </a:r>
            <a:endParaRPr sz="1300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[9] Basis Technology Company Info: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https://www.basistech.com/about/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[10] Training Entity Embeddings: </a:t>
            </a:r>
            <a:r>
              <a:rPr lang="en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https://github.com/dalab/deep-ed/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775" y="3487650"/>
            <a:ext cx="22098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25" y="1480500"/>
            <a:ext cx="8839201" cy="1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564525" y="1275425"/>
            <a:ext cx="6701100" cy="3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 https://try.rosette.com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1699600" y="1998450"/>
            <a:ext cx="52656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 &amp; A Session</a:t>
            </a:r>
            <a:endParaRPr b="1" i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Team Introduction</a:t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247900"/>
            <a:ext cx="10287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b="4961" l="0" r="0" t="0"/>
          <a:stretch/>
        </p:blipFill>
        <p:spPr>
          <a:xfrm>
            <a:off x="2205625" y="2238829"/>
            <a:ext cx="11334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341" y="2231000"/>
            <a:ext cx="11144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4550" y="2262329"/>
            <a:ext cx="11144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5862" y="2236515"/>
            <a:ext cx="10287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3271" y="2234254"/>
            <a:ext cx="962025" cy="1285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" name="Google Shape;88;p14"/>
          <p:cNvGraphicFramePr/>
          <p:nvPr/>
        </p:nvGraphicFramePr>
        <p:xfrm>
          <a:off x="914400" y="21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{2A2EABE0-4105-4073-908E-1CB78D8FBEC8}</a:tableStyleId>
              </a:tblPr>
              <a:tblGrid>
                <a:gridCol w="1209675"/>
                <a:gridCol w="1285875"/>
                <a:gridCol w="1247775"/>
                <a:gridCol w="1314450"/>
                <a:gridCol w="1190625"/>
                <a:gridCol w="1095375"/>
              </a:tblGrid>
              <a:tr h="138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0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Vandana Anand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vanand@wpi.edu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978-427-5212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Kratika Agrawal</a:t>
                      </a:r>
                      <a:b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kagrawal@wpi.edu</a:t>
                      </a:r>
                      <a:b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774-701-9288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Jing Yu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jyu5@wpi.edu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608-886-8578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Soumya Joshi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sjoshi2@wpi.edu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508-615-8354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 Huang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mhuang3@wpi.edu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774-253-5410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Xinlu He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xhe4@wpi.edu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774-253-8221</a:t>
                      </a:r>
                      <a:endParaRPr b="1"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89" name="Google Shape;89;p14"/>
          <p:cNvSpPr txBox="1"/>
          <p:nvPr/>
        </p:nvSpPr>
        <p:spPr>
          <a:xfrm>
            <a:off x="914400" y="882325"/>
            <a:ext cx="7293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Sponsors &amp; Mentors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Gil Irizarry                                 Kfir Bar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Vice President - Engineering             Chief Scientist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gil@basistech.com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  <a:r>
              <a:rPr b="1" lang="e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kfir@basistech.com</a:t>
            </a: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3500150" y="1862658"/>
            <a:ext cx="221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Team Members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/>
        </p:nvSpPr>
        <p:spPr>
          <a:xfrm>
            <a:off x="2563625" y="2171250"/>
            <a:ext cx="36189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Extra Slides</a:t>
            </a:r>
            <a:endParaRPr b="1" sz="3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Annotation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Data Annotation is the process where specialists label the dataset so that it can be used by machine learning algorithms.Data labelling is a key factor in achieving high performance in ML algorithms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Current state of the Art</a:t>
            </a:r>
            <a:endParaRPr b="1" sz="20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Basis Technology is currently focusing on Entity annotation for their Entity linking tool Rosette.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1000"/>
              </a:spcAft>
              <a:buSzPts val="1900"/>
              <a:buChar char="•"/>
            </a:pPr>
            <a:r>
              <a:rPr lang="en" sz="1900"/>
              <a:t>The current annotation process is based upon random selection of unlabelled data for annotation and is repeated until optimum performance is achieved.</a:t>
            </a:r>
            <a:endParaRPr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Annotation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The goal is to implement an </a:t>
            </a:r>
            <a:r>
              <a:rPr b="1" lang="en" sz="1900"/>
              <a:t>Active Learning process</a:t>
            </a:r>
            <a:r>
              <a:rPr lang="en" sz="1900"/>
              <a:t> where the annotation tool and ML </a:t>
            </a:r>
            <a:r>
              <a:rPr lang="en" sz="1900"/>
              <a:t>classifier go</a:t>
            </a:r>
            <a:r>
              <a:rPr lang="en" sz="1900"/>
              <a:t> hand in hand leading to a more optimised annotation process and improved performance.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175" y="2394875"/>
            <a:ext cx="4486850" cy="2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15"/>
              <a:buFont typeface="Arial"/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Basis Technology wants to improve the current text analytics tool </a:t>
            </a:r>
            <a:r>
              <a:rPr b="1" lang="en" sz="2200">
                <a:latin typeface="Calibri"/>
                <a:ea typeface="Calibri"/>
                <a:cs typeface="Calibri"/>
                <a:sym typeface="Calibri"/>
              </a:rPr>
              <a:t>Rosette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by applying artificial intelligence and deep learning techniques to increase entity linking performance with unstructured data.</a:t>
            </a:r>
            <a:endParaRPr sz="2200"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25" y="2712450"/>
            <a:ext cx="39243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Linking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Given any text document, identify all Mentions/Entities.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Mentions/Entities -&gt; Noun (Person, Organisation, Location, etc)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Link identified Entities to a descriptive Database item (Wikipedia, Wikidata)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2649825"/>
            <a:ext cx="64103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313" y="2571738"/>
            <a:ext cx="64293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Linking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300">
                <a:latin typeface="Calibri"/>
                <a:ea typeface="Calibri"/>
                <a:cs typeface="Calibri"/>
                <a:sym typeface="Calibri"/>
              </a:rPr>
              <a:t>Step 1: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2300" u="sng">
                <a:latin typeface="Calibri"/>
                <a:ea typeface="Calibri"/>
                <a:cs typeface="Calibri"/>
                <a:sym typeface="Calibri"/>
              </a:rPr>
              <a:t>Entity Detection/Mention Detection</a:t>
            </a:r>
            <a:endParaRPr sz="2300" u="sng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9144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2300"/>
              <a:buFont typeface="Calibri"/>
              <a:buChar char="➔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Already implemented and working efficiently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300">
                <a:latin typeface="Calibri"/>
                <a:ea typeface="Calibri"/>
                <a:cs typeface="Calibri"/>
                <a:sym typeface="Calibri"/>
              </a:rPr>
              <a:t>Step 2: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2300" u="sng">
                <a:latin typeface="Calibri"/>
                <a:ea typeface="Calibri"/>
                <a:cs typeface="Calibri"/>
                <a:sym typeface="Calibri"/>
              </a:rPr>
              <a:t>Entity Linking to Database</a:t>
            </a:r>
            <a:endParaRPr sz="2300" u="sng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9144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2300"/>
              <a:buFont typeface="Calibri"/>
              <a:buChar char="➔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Database: Wikidata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➔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Implemented and working efficiently for various scenarios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300">
                <a:latin typeface="Calibri"/>
                <a:ea typeface="Calibri"/>
                <a:cs typeface="Calibri"/>
                <a:sym typeface="Calibri"/>
              </a:rPr>
              <a:t>Step 3: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2300" u="sng">
                <a:latin typeface="Calibri"/>
                <a:ea typeface="Calibri"/>
                <a:cs typeface="Calibri"/>
                <a:sym typeface="Calibri"/>
              </a:rPr>
              <a:t>Entity Disambiguation</a:t>
            </a:r>
            <a:endParaRPr sz="2300" u="sng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9144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2300"/>
              <a:buFont typeface="Calibri"/>
              <a:buChar char="➔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Disambiguate the entity based on the entire text reference and link to a particular record in the database.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This project will include: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gathering data and building knowledge base,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annotating data,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evaluating current entity linking algorithms,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designing and building neural network models for entity linking,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comparing the performance of the neural network algorithms versus the current SOTA algorithms.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457200" y="1143000"/>
            <a:ext cx="8321100" cy="34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Public Dataset for Algorithm Performance Evaluation: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AIDA CoNLL-YAGO Dataset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Real time implementation: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New Dataset from Basis Technology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57200" y="914400"/>
            <a:ext cx="8229600" cy="36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AIDA CoNLL-YAGO dataset (for use in current stage)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─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Apply for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the original CoNLL 2003 dataset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─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Create YAGO2, Freebase and Wikipedia entity annotations of the original dataset by applying given tool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Char char="─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Handle inconsistencies in the data and normalize the text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Char char="─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Partitioned into train, testA, testB datasets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New dataset from Basis Technology (for use in next stage)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─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Annotate data based on given guideline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57200" y="914400"/>
            <a:ext cx="8229600" cy="36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Annotate data based on given guideline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6147300" y="4614525"/>
            <a:ext cx="3100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Demo provided by Doccano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663" y="1544025"/>
            <a:ext cx="5948675" cy="30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